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</p:sldIdLst>
  <p:sldSz cx="18288000" cy="10287000"/>
  <p:notesSz cx="6858000" cy="9144000"/>
  <p:embeddedFontLst>
    <p:embeddedFont>
      <p:font typeface="Gochi Hand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Now" charset="1" panose="00000500000000000000"/>
      <p:regular r:id="rId11"/>
    </p:embeddedFont>
    <p:embeddedFont>
      <p:font typeface="Now Bold" charset="1" panose="00000800000000000000"/>
      <p:regular r:id="rId12"/>
    </p:embeddedFont>
    <p:embeddedFont>
      <p:font typeface="Now Thin" charset="1" panose="00000300000000000000"/>
      <p:regular r:id="rId13"/>
    </p:embeddedFont>
    <p:embeddedFont>
      <p:font typeface="Now Light" charset="1" panose="00000400000000000000"/>
      <p:regular r:id="rId14"/>
    </p:embeddedFont>
    <p:embeddedFont>
      <p:font typeface="Now Medium" charset="1" panose="00000600000000000000"/>
      <p:regular r:id="rId15"/>
    </p:embeddedFont>
    <p:embeddedFont>
      <p:font typeface="Now Heavy" charset="1" panose="00000A00000000000000"/>
      <p:regular r:id="rId16"/>
    </p:embeddedFont>
    <p:embeddedFont>
      <p:font typeface="Bryndan Write" charset="1" panose="02000503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16" Target="../media/image61.png" Type="http://schemas.openxmlformats.org/officeDocument/2006/relationships/image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2" Target="../media/image1.jpeg" Type="http://schemas.openxmlformats.org/officeDocument/2006/relationships/image"/><Relationship Id="rId3" Target="../media/image62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66.png" Type="http://schemas.openxmlformats.org/officeDocument/2006/relationships/image"/><Relationship Id="rId14" Target="../media/image67.svg" Type="http://schemas.openxmlformats.org/officeDocument/2006/relationships/image"/><Relationship Id="rId15" Target="../media/image2.png" Type="http://schemas.openxmlformats.org/officeDocument/2006/relationships/image"/><Relationship Id="rId16" Target="../media/image3.svg" Type="http://schemas.openxmlformats.org/officeDocument/2006/relationships/image"/><Relationship Id="rId2" Target="../media/image1.jpeg" Type="http://schemas.openxmlformats.org/officeDocument/2006/relationships/image"/><Relationship Id="rId3" Target="../media/image64.png" Type="http://schemas.openxmlformats.org/officeDocument/2006/relationships/image"/><Relationship Id="rId4" Target="../media/image6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7.png" Type="http://schemas.openxmlformats.org/officeDocument/2006/relationships/image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jpe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16" Target="../media/image53.png" Type="http://schemas.openxmlformats.org/officeDocument/2006/relationships/image"/><Relationship Id="rId17" Target="../media/image54.png" Type="http://schemas.openxmlformats.org/officeDocument/2006/relationships/image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16" Target="../media/image55.png" Type="http://schemas.openxmlformats.org/officeDocument/2006/relationships/image"/><Relationship Id="rId17" Target="../media/image56.png" Type="http://schemas.openxmlformats.org/officeDocument/2006/relationships/image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16" Target="../media/image57.png" Type="http://schemas.openxmlformats.org/officeDocument/2006/relationships/image"/><Relationship Id="rId17" Target="../media/image58.png" Type="http://schemas.openxmlformats.org/officeDocument/2006/relationships/image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59.png" Type="http://schemas.openxmlformats.org/officeDocument/2006/relationships/image"/><Relationship Id="rId13" Target="../media/image49.png" Type="http://schemas.openxmlformats.org/officeDocument/2006/relationships/image"/><Relationship Id="rId14" Target="../media/image50.svg" Type="http://schemas.openxmlformats.org/officeDocument/2006/relationships/image"/><Relationship Id="rId15" Target="../media/image51.png" Type="http://schemas.openxmlformats.org/officeDocument/2006/relationships/image"/><Relationship Id="rId16" Target="../media/image52.svg" Type="http://schemas.openxmlformats.org/officeDocument/2006/relationships/image"/><Relationship Id="rId17" Target="../media/image60.png" Type="http://schemas.openxmlformats.org/officeDocument/2006/relationships/image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42060">
            <a:off x="5481480" y="2788375"/>
            <a:ext cx="7325040" cy="6299535"/>
          </a:xfrm>
          <a:custGeom>
            <a:avLst/>
            <a:gdLst/>
            <a:ahLst/>
            <a:cxnLst/>
            <a:rect r="r" b="b" t="t" l="l"/>
            <a:pathLst>
              <a:path h="6299535" w="7325040">
                <a:moveTo>
                  <a:pt x="0" y="0"/>
                </a:moveTo>
                <a:lnTo>
                  <a:pt x="7325040" y="0"/>
                </a:lnTo>
                <a:lnTo>
                  <a:pt x="7325040" y="6299534"/>
                </a:lnTo>
                <a:lnTo>
                  <a:pt x="0" y="6299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21756" y="2537356"/>
            <a:ext cx="10444488" cy="443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>
                <a:solidFill>
                  <a:srgbClr val="FFFFFF"/>
                </a:solidFill>
                <a:latin typeface="Bryndan Write Bold"/>
              </a:rPr>
              <a:t>HTML &amp; CSS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97523">
            <a:off x="11156873" y="1560993"/>
            <a:ext cx="1885747" cy="1296022"/>
          </a:xfrm>
          <a:custGeom>
            <a:avLst/>
            <a:gdLst/>
            <a:ahLst/>
            <a:cxnLst/>
            <a:rect r="r" b="b" t="t" l="l"/>
            <a:pathLst>
              <a:path h="1296022" w="1885747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559470">
            <a:off x="2930373" y="2435234"/>
            <a:ext cx="2195245" cy="2279892"/>
          </a:xfrm>
          <a:custGeom>
            <a:avLst/>
            <a:gdLst/>
            <a:ahLst/>
            <a:cxnLst/>
            <a:rect r="r" b="b" t="t" l="l"/>
            <a:pathLst>
              <a:path h="2279892" w="2195245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80170">
            <a:off x="13972610" y="5900178"/>
            <a:ext cx="1664513" cy="2142851"/>
          </a:xfrm>
          <a:custGeom>
            <a:avLst/>
            <a:gdLst/>
            <a:ahLst/>
            <a:cxnLst/>
            <a:rect r="r" b="b" t="t" l="l"/>
            <a:pathLst>
              <a:path h="2142851" w="1664513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366799" y="8742061"/>
            <a:ext cx="5554402" cy="516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899">
                <a:solidFill>
                  <a:srgbClr val="FFFFFF"/>
                </a:solidFill>
                <a:latin typeface="Bryndan Write Bold"/>
              </a:rPr>
              <a:t>TABLE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97808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86166" y="258274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6"/>
                </a:lnTo>
                <a:lnTo>
                  <a:pt x="0" y="1942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120786" y="1978851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7" y="0"/>
                </a:lnTo>
                <a:lnTo>
                  <a:pt x="1364677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16476" y="5048250"/>
            <a:ext cx="10674097" cy="1912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Selain mengubah warna, kalian juga dapat menggabungkan 2 cell menjadi 1 atau bisa disebut juga merge cell. Merge cell ini bisa digunakan unuk baris ( </a:t>
            </a:r>
            <a:r>
              <a:rPr lang="en-US" sz="2400">
                <a:solidFill>
                  <a:srgbClr val="000000"/>
                </a:solidFill>
                <a:latin typeface="Now Bold"/>
              </a:rPr>
              <a:t>rowspan </a:t>
            </a:r>
            <a:r>
              <a:rPr lang="en-US" sz="2400">
                <a:solidFill>
                  <a:srgbClr val="000000"/>
                </a:solidFill>
                <a:latin typeface="Now"/>
              </a:rPr>
              <a:t>) dan kolom ( </a:t>
            </a:r>
            <a:r>
              <a:rPr lang="en-US" sz="2400">
                <a:solidFill>
                  <a:srgbClr val="000000"/>
                </a:solidFill>
                <a:latin typeface="Now Bold"/>
              </a:rPr>
              <a:t>colspan </a:t>
            </a:r>
            <a:r>
              <a:rPr lang="en-US" sz="2400">
                <a:solidFill>
                  <a:srgbClr val="000000"/>
                </a:solidFill>
                <a:latin typeface="Now"/>
              </a:rPr>
              <a:t>). Atribut tersebut dapat diberikan di tag &lt;td&gt; atau &lt;th&gt;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24712" y="3163687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Menggabungkan Cell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97808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86166" y="258274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6"/>
                </a:lnTo>
                <a:lnTo>
                  <a:pt x="0" y="19429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120786" y="1978851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7" y="0"/>
                </a:lnTo>
                <a:lnTo>
                  <a:pt x="1364677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40781" y="3262917"/>
            <a:ext cx="9825487" cy="4912744"/>
          </a:xfrm>
          <a:custGeom>
            <a:avLst/>
            <a:gdLst/>
            <a:ahLst/>
            <a:cxnLst/>
            <a:rect r="r" b="b" t="t" l="l"/>
            <a:pathLst>
              <a:path h="4912744" w="9825487">
                <a:moveTo>
                  <a:pt x="0" y="0"/>
                </a:moveTo>
                <a:lnTo>
                  <a:pt x="9825488" y="0"/>
                </a:lnTo>
                <a:lnTo>
                  <a:pt x="9825488" y="4912744"/>
                </a:lnTo>
                <a:lnTo>
                  <a:pt x="0" y="491274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24712" y="2240977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Menggabungkan Cell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8540434" cy="10435018"/>
            <a:chOff x="0" y="0"/>
            <a:chExt cx="11387245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2692" t="0" r="2692" b="0"/>
            <a:stretch>
              <a:fillRect/>
            </a:stretch>
          </p:blipFill>
          <p:spPr>
            <a:xfrm flipH="false" flipV="false">
              <a:off x="0" y="0"/>
              <a:ext cx="11387245" cy="13913357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true" flipV="false" rot="0">
            <a:off x="8066663" y="23315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6"/>
                </a:lnTo>
                <a:lnTo>
                  <a:pt x="4947445" y="1942996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17653" y="8108592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31458" y="9165484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13854" y="2487776"/>
            <a:ext cx="5700446" cy="4919563"/>
          </a:xfrm>
          <a:custGeom>
            <a:avLst/>
            <a:gdLst/>
            <a:ahLst/>
            <a:cxnLst/>
            <a:rect r="r" b="b" t="t" l="l"/>
            <a:pathLst>
              <a:path h="4919563" w="5700446">
                <a:moveTo>
                  <a:pt x="0" y="0"/>
                </a:moveTo>
                <a:lnTo>
                  <a:pt x="5700446" y="0"/>
                </a:lnTo>
                <a:lnTo>
                  <a:pt x="5700446" y="4919563"/>
                </a:lnTo>
                <a:lnTo>
                  <a:pt x="0" y="49195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822843" y="8108592"/>
            <a:ext cx="9640627" cy="966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39"/>
              </a:lnSpc>
            </a:pPr>
            <a:r>
              <a:rPr lang="en-US" sz="6399">
                <a:solidFill>
                  <a:srgbClr val="FFFFFF"/>
                </a:solidFill>
                <a:latin typeface="Bryndan Write Bold"/>
              </a:rPr>
              <a:t>Menggabungkan Cell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63826">
            <a:off x="11537191" y="1778400"/>
            <a:ext cx="1947347" cy="1338359"/>
          </a:xfrm>
          <a:custGeom>
            <a:avLst/>
            <a:gdLst/>
            <a:ahLst/>
            <a:cxnLst/>
            <a:rect r="r" b="b" t="t" l="l"/>
            <a:pathLst>
              <a:path h="1338359" w="1947347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07262">
            <a:off x="-865704" y="-473050"/>
            <a:ext cx="3387936" cy="2297637"/>
          </a:xfrm>
          <a:custGeom>
            <a:avLst/>
            <a:gdLst/>
            <a:ahLst/>
            <a:cxnLst/>
            <a:rect r="r" b="b" t="t" l="l"/>
            <a:pathLst>
              <a:path h="2297637" w="3387936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829267">
            <a:off x="15774367" y="8189225"/>
            <a:ext cx="3715300" cy="2519649"/>
          </a:xfrm>
          <a:custGeom>
            <a:avLst/>
            <a:gdLst/>
            <a:ahLst/>
            <a:cxnLst/>
            <a:rect r="r" b="b" t="t" l="l"/>
            <a:pathLst>
              <a:path h="2519649" w="3715300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91118">
            <a:off x="14634691" y="-2104991"/>
            <a:ext cx="3665666" cy="3796829"/>
          </a:xfrm>
          <a:custGeom>
            <a:avLst/>
            <a:gdLst/>
            <a:ahLst/>
            <a:cxnLst/>
            <a:rect r="r" b="b" t="t" l="l"/>
            <a:pathLst>
              <a:path h="3796829" w="3665666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979330">
            <a:off x="-712187" y="8552632"/>
            <a:ext cx="3453702" cy="1902676"/>
          </a:xfrm>
          <a:custGeom>
            <a:avLst/>
            <a:gdLst/>
            <a:ahLst/>
            <a:cxnLst/>
            <a:rect r="r" b="b" t="t" l="l"/>
            <a:pathLst>
              <a:path h="1902676" w="3453702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699999">
            <a:off x="3677137" y="2203427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34544">
            <a:off x="13001227" y="5822549"/>
            <a:ext cx="2068144" cy="1756042"/>
          </a:xfrm>
          <a:custGeom>
            <a:avLst/>
            <a:gdLst/>
            <a:ahLst/>
            <a:cxnLst/>
            <a:rect r="r" b="b" t="t" l="l"/>
            <a:pathLst>
              <a:path h="1756042" w="2068144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42060">
            <a:off x="6292314" y="3696068"/>
            <a:ext cx="5703373" cy="4904900"/>
          </a:xfrm>
          <a:custGeom>
            <a:avLst/>
            <a:gdLst/>
            <a:ahLst/>
            <a:cxnLst/>
            <a:rect r="r" b="b" t="t" l="l"/>
            <a:pathLst>
              <a:path h="4904900" w="5703373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78903" y="3198570"/>
            <a:ext cx="7730195" cy="404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>
                <a:solidFill>
                  <a:srgbClr val="FFFFFF"/>
                </a:solidFill>
                <a:latin typeface="Bryndan Write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6496022" y="3019230"/>
            <a:ext cx="9640627" cy="93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Pendahuluan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96022" y="4188021"/>
            <a:ext cx="8675320" cy="3498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Kalian pernah merasa kesulitan ketika menulis biodata? tiap bagiannya tidak memiliki ukuran yang sama? Atau kalian ingin membuat tabel perbandingan?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Ketiga masalah tersebut dapat diselesaikan dengan menggunakan table. Dalam belajar HTML, sebelum kita mengenal grid, kita menggunakan table terlebih dahulu untuk mengatur posisi item di dalam web kita.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353809">
            <a:off x="12900677" y="146671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87847">
            <a:off x="15185561" y="7207175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63488">
            <a:off x="4200371" y="941233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49565" y="7639245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2353" t="0" r="32353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1353809">
            <a:off x="14933584" y="253314"/>
            <a:ext cx="1665386" cy="1729602"/>
          </a:xfrm>
          <a:custGeom>
            <a:avLst/>
            <a:gdLst/>
            <a:ahLst/>
            <a:cxnLst/>
            <a:rect r="r" b="b" t="t" l="l"/>
            <a:pathLst>
              <a:path h="1729602" w="1665386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87847">
            <a:off x="15185561" y="7207175"/>
            <a:ext cx="1902177" cy="1859369"/>
          </a:xfrm>
          <a:custGeom>
            <a:avLst/>
            <a:gdLst/>
            <a:ahLst/>
            <a:cxnLst/>
            <a:rect r="r" b="b" t="t" l="l"/>
            <a:pathLst>
              <a:path h="1859369" w="1902177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63488">
            <a:off x="4200371" y="941233"/>
            <a:ext cx="1627739" cy="1550791"/>
          </a:xfrm>
          <a:custGeom>
            <a:avLst/>
            <a:gdLst/>
            <a:ahLst/>
            <a:cxnLst/>
            <a:rect r="r" b="b" t="t" l="l"/>
            <a:pathLst>
              <a:path h="1550791" w="1627739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8877522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5"/>
                </a:lnTo>
                <a:lnTo>
                  <a:pt x="0" y="11215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346308" y="1458633"/>
            <a:ext cx="9640627" cy="93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Unsur Tabel di HTML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46308" y="2521546"/>
            <a:ext cx="8675320" cy="2621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Tabel terdiri dari 4 unsur utama:</a:t>
            </a:r>
          </a:p>
          <a:p>
            <a:pPr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Now"/>
              </a:rPr>
              <a:t>Baris</a:t>
            </a:r>
          </a:p>
          <a:p>
            <a:pPr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Now"/>
              </a:rPr>
              <a:t>K</a:t>
            </a:r>
            <a:r>
              <a:rPr lang="en-US" sz="2500">
                <a:solidFill>
                  <a:srgbClr val="FFFFFF"/>
                </a:solidFill>
                <a:latin typeface="Now"/>
              </a:rPr>
              <a:t>olom</a:t>
            </a:r>
          </a:p>
          <a:p>
            <a:pPr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Now"/>
              </a:rPr>
              <a:t>S</a:t>
            </a:r>
            <a:r>
              <a:rPr lang="en-US" sz="2500">
                <a:solidFill>
                  <a:srgbClr val="FFFFFF"/>
                </a:solidFill>
                <a:latin typeface="Now"/>
              </a:rPr>
              <a:t>el</a:t>
            </a:r>
          </a:p>
          <a:p>
            <a:pPr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Now"/>
              </a:rPr>
              <a:t>Garis</a:t>
            </a:r>
          </a:p>
          <a:p>
            <a:pPr>
              <a:lnSpc>
                <a:spcPts val="3500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346308" y="4910873"/>
            <a:ext cx="8158767" cy="4723350"/>
          </a:xfrm>
          <a:custGeom>
            <a:avLst/>
            <a:gdLst/>
            <a:ahLst/>
            <a:cxnLst/>
            <a:rect r="r" b="b" t="t" l="l"/>
            <a:pathLst>
              <a:path h="4723350" w="8158767">
                <a:moveTo>
                  <a:pt x="0" y="0"/>
                </a:moveTo>
                <a:lnTo>
                  <a:pt x="8158768" y="0"/>
                </a:lnTo>
                <a:lnTo>
                  <a:pt x="8158768" y="4723349"/>
                </a:lnTo>
                <a:lnTo>
                  <a:pt x="0" y="47233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927" t="-9693" r="-14638" b="-14588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1941" y="0"/>
            <a:ext cx="5527813" cy="10435018"/>
            <a:chOff x="0" y="0"/>
            <a:chExt cx="7370417" cy="1391335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6181" t="0" r="48502" b="0"/>
            <a:stretch>
              <a:fillRect/>
            </a:stretch>
          </p:blipFill>
          <p:spPr>
            <a:xfrm flipH="false" flipV="false"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5976145" y="1466784"/>
            <a:ext cx="11649041" cy="933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>
                <a:solidFill>
                  <a:srgbClr val="FFFFFF"/>
                </a:solidFill>
                <a:latin typeface="Bryndan Write Bold"/>
              </a:rPr>
              <a:t>Tag Untuk Membuat Table di HTML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44102" y="2647776"/>
            <a:ext cx="8675320" cy="7044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Ada beberapa tag yang harus diingat untuk membuat tabel di HTML:</a:t>
            </a:r>
          </a:p>
          <a:p>
            <a:pPr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Now Bold"/>
              </a:rPr>
              <a:t>Tag &lt;table&gt; untuk membungkus tabelnya</a:t>
            </a:r>
          </a:p>
          <a:p>
            <a:pPr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Now"/>
              </a:rPr>
              <a:t>Tag &lt;thead&gt; untuk membungkus bagian kepala tabel</a:t>
            </a:r>
          </a:p>
          <a:p>
            <a:pPr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Now"/>
              </a:rPr>
              <a:t>Tag &lt;tbody&gt; untuk membungkus bagian body dari tabel</a:t>
            </a:r>
          </a:p>
          <a:p>
            <a:pPr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Now Bold"/>
              </a:rPr>
              <a:t>Tag &lt;tr&gt; (tabel row) untuk membuat baris</a:t>
            </a:r>
          </a:p>
          <a:p>
            <a:pPr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Now Bold"/>
              </a:rPr>
              <a:t>Tag &lt;td&gt; (table data) untuk membuat sel</a:t>
            </a:r>
          </a:p>
          <a:p>
            <a:pPr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Now"/>
              </a:rPr>
              <a:t>Tag &lt;th&gt; (table head) untuk membuat judul pada header</a:t>
            </a:r>
          </a:p>
          <a:p>
            <a:pPr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Now"/>
              </a:rPr>
              <a:t>Tag yang paling penting untuk diingat adalah tag </a:t>
            </a:r>
            <a:r>
              <a:rPr lang="en-US" sz="2500">
                <a:solidFill>
                  <a:srgbClr val="FFFFFF"/>
                </a:solidFill>
                <a:latin typeface="Now Bold"/>
              </a:rPr>
              <a:t>&lt;table&gt;, &lt;tr&gt;, </a:t>
            </a:r>
            <a:r>
              <a:rPr lang="en-US" sz="2500">
                <a:solidFill>
                  <a:srgbClr val="FFFFFF"/>
                </a:solidFill>
                <a:latin typeface="Now"/>
              </a:rPr>
              <a:t>dan</a:t>
            </a:r>
            <a:r>
              <a:rPr lang="en-US" sz="2500">
                <a:solidFill>
                  <a:srgbClr val="FFFFFF"/>
                </a:solidFill>
                <a:latin typeface="Now Bold"/>
              </a:rPr>
              <a:t> &lt;td&gt;</a:t>
            </a:r>
            <a:r>
              <a:rPr lang="en-US" sz="2500">
                <a:solidFill>
                  <a:srgbClr val="FFFFFF"/>
                </a:solidFill>
                <a:latin typeface="Now"/>
              </a:rPr>
              <a:t>. Sementara tag yang lain adalah tambahan (opsional), boleh digunakan boleh tidak.</a:t>
            </a:r>
          </a:p>
          <a:p>
            <a:pPr>
              <a:lnSpc>
                <a:spcPts val="35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028700" y="-45716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4947445" y="0"/>
                </a:moveTo>
                <a:lnTo>
                  <a:pt x="0" y="0"/>
                </a:lnTo>
                <a:lnTo>
                  <a:pt x="0" y="1942997"/>
                </a:lnTo>
                <a:lnTo>
                  <a:pt x="4947445" y="1942997"/>
                </a:lnTo>
                <a:lnTo>
                  <a:pt x="49474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17653" y="8108592"/>
            <a:ext cx="3083294" cy="3083294"/>
          </a:xfrm>
          <a:custGeom>
            <a:avLst/>
            <a:gdLst/>
            <a:ahLst/>
            <a:cxnLst/>
            <a:rect r="r" b="b" t="t" l="l"/>
            <a:pathLst>
              <a:path h="3083294" w="3083294">
                <a:moveTo>
                  <a:pt x="0" y="0"/>
                </a:moveTo>
                <a:lnTo>
                  <a:pt x="3083294" y="0"/>
                </a:lnTo>
                <a:lnTo>
                  <a:pt x="3083294" y="3083294"/>
                </a:lnTo>
                <a:lnTo>
                  <a:pt x="0" y="30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43179" y="9258300"/>
            <a:ext cx="6632619" cy="1121516"/>
          </a:xfrm>
          <a:custGeom>
            <a:avLst/>
            <a:gdLst/>
            <a:ahLst/>
            <a:cxnLst/>
            <a:rect r="r" b="b" t="t" l="l"/>
            <a:pathLst>
              <a:path h="1121516" w="6632619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91370" y="3588120"/>
            <a:ext cx="9705260" cy="4274239"/>
          </a:xfrm>
          <a:custGeom>
            <a:avLst/>
            <a:gdLst/>
            <a:ahLst/>
            <a:cxnLst/>
            <a:rect r="r" b="b" t="t" l="l"/>
            <a:pathLst>
              <a:path h="4274239" w="9705260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21296">
            <a:off x="6325472" y="5529041"/>
            <a:ext cx="5637056" cy="1434887"/>
          </a:xfrm>
          <a:custGeom>
            <a:avLst/>
            <a:gdLst/>
            <a:ahLst/>
            <a:cxnLst/>
            <a:rect r="r" b="b" t="t" l="l"/>
            <a:pathLst>
              <a:path h="1434887" w="5637056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026566">
            <a:off x="2743604" y="2404370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87259" y="4768977"/>
            <a:ext cx="10913483" cy="110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>
                <a:solidFill>
                  <a:srgbClr val="000000"/>
                </a:solidFill>
                <a:latin typeface="Gochi Hand"/>
              </a:rPr>
              <a:t>Penjelasan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7671314">
            <a:off x="11833594" y="5972294"/>
            <a:ext cx="3728345" cy="2367499"/>
          </a:xfrm>
          <a:custGeom>
            <a:avLst/>
            <a:gdLst/>
            <a:ahLst/>
            <a:cxnLst/>
            <a:rect r="r" b="b" t="t" l="l"/>
            <a:pathLst>
              <a:path h="2367499" w="3728345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97808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018065" y="5272243"/>
            <a:ext cx="5098500" cy="1486110"/>
          </a:xfrm>
          <a:custGeom>
            <a:avLst/>
            <a:gdLst/>
            <a:ahLst/>
            <a:cxnLst/>
            <a:rect r="r" b="b" t="t" l="l"/>
            <a:pathLst>
              <a:path h="1486110" w="5098500">
                <a:moveTo>
                  <a:pt x="0" y="0"/>
                </a:moveTo>
                <a:lnTo>
                  <a:pt x="5098501" y="0"/>
                </a:lnTo>
                <a:lnTo>
                  <a:pt x="5098501" y="1486110"/>
                </a:lnTo>
                <a:lnTo>
                  <a:pt x="0" y="148611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9144000" y="4172002"/>
            <a:ext cx="2473723" cy="971498"/>
          </a:xfrm>
          <a:custGeom>
            <a:avLst/>
            <a:gdLst/>
            <a:ahLst/>
            <a:cxnLst/>
            <a:rect r="r" b="b" t="t" l="l"/>
            <a:pathLst>
              <a:path h="971498" w="2473723">
                <a:moveTo>
                  <a:pt x="2473723" y="0"/>
                </a:moveTo>
                <a:lnTo>
                  <a:pt x="0" y="0"/>
                </a:lnTo>
                <a:lnTo>
                  <a:pt x="0" y="971498"/>
                </a:lnTo>
                <a:lnTo>
                  <a:pt x="2473723" y="971498"/>
                </a:lnTo>
                <a:lnTo>
                  <a:pt x="24737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100866" y="3256326"/>
            <a:ext cx="10086269" cy="455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Berikut adalah cara penulisan format dasar dari table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24712" y="2325436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Cara Penulisan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519489" y="4022512"/>
            <a:ext cx="6499560" cy="5055213"/>
          </a:xfrm>
          <a:custGeom>
            <a:avLst/>
            <a:gdLst/>
            <a:ahLst/>
            <a:cxnLst/>
            <a:rect r="r" b="b" t="t" l="l"/>
            <a:pathLst>
              <a:path h="5055213" w="6499560">
                <a:moveTo>
                  <a:pt x="0" y="0"/>
                </a:moveTo>
                <a:lnTo>
                  <a:pt x="6499560" y="0"/>
                </a:lnTo>
                <a:lnTo>
                  <a:pt x="6499560" y="5055213"/>
                </a:lnTo>
                <a:lnTo>
                  <a:pt x="0" y="505521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97808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8943935" y="6996429"/>
            <a:ext cx="2473723" cy="971498"/>
          </a:xfrm>
          <a:custGeom>
            <a:avLst/>
            <a:gdLst/>
            <a:ahLst/>
            <a:cxnLst/>
            <a:rect r="r" b="b" t="t" l="l"/>
            <a:pathLst>
              <a:path h="971498" w="2473723">
                <a:moveTo>
                  <a:pt x="2473723" y="971499"/>
                </a:moveTo>
                <a:lnTo>
                  <a:pt x="0" y="971499"/>
                </a:lnTo>
                <a:lnTo>
                  <a:pt x="0" y="0"/>
                </a:lnTo>
                <a:lnTo>
                  <a:pt x="2473723" y="0"/>
                </a:lnTo>
                <a:lnTo>
                  <a:pt x="2473723" y="971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94538" y="4962821"/>
            <a:ext cx="6478348" cy="5038715"/>
          </a:xfrm>
          <a:custGeom>
            <a:avLst/>
            <a:gdLst/>
            <a:ahLst/>
            <a:cxnLst/>
            <a:rect r="r" b="b" t="t" l="l"/>
            <a:pathLst>
              <a:path h="5038715" w="6478348">
                <a:moveTo>
                  <a:pt x="0" y="0"/>
                </a:moveTo>
                <a:lnTo>
                  <a:pt x="6478347" y="0"/>
                </a:lnTo>
                <a:lnTo>
                  <a:pt x="6478347" y="5038715"/>
                </a:lnTo>
                <a:lnTo>
                  <a:pt x="0" y="503871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100866" y="3217247"/>
            <a:ext cx="10086269" cy="1427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Jika kalian lihat pada hasil sebelumnya, tabelnya tidak memiliki border atau pembatas. Untuk menambahkan pembatas dapat menggunakan elemen border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180797" y="5143500"/>
            <a:ext cx="6364409" cy="1852929"/>
          </a:xfrm>
          <a:custGeom>
            <a:avLst/>
            <a:gdLst/>
            <a:ahLst/>
            <a:cxnLst/>
            <a:rect r="r" b="b" t="t" l="l"/>
            <a:pathLst>
              <a:path h="1852929" w="6364409">
                <a:moveTo>
                  <a:pt x="0" y="0"/>
                </a:moveTo>
                <a:lnTo>
                  <a:pt x="6364409" y="0"/>
                </a:lnTo>
                <a:lnTo>
                  <a:pt x="6364409" y="1852929"/>
                </a:lnTo>
                <a:lnTo>
                  <a:pt x="0" y="185292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224712" y="2325436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Elemen Border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97808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418528" y="2328486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0">
            <a:off x="8943935" y="7406432"/>
            <a:ext cx="2473723" cy="971498"/>
          </a:xfrm>
          <a:custGeom>
            <a:avLst/>
            <a:gdLst/>
            <a:ahLst/>
            <a:cxnLst/>
            <a:rect r="r" b="b" t="t" l="l"/>
            <a:pathLst>
              <a:path h="971498" w="2473723">
                <a:moveTo>
                  <a:pt x="2473723" y="971498"/>
                </a:moveTo>
                <a:lnTo>
                  <a:pt x="0" y="971498"/>
                </a:lnTo>
                <a:lnTo>
                  <a:pt x="0" y="0"/>
                </a:lnTo>
                <a:lnTo>
                  <a:pt x="2473723" y="0"/>
                </a:lnTo>
                <a:lnTo>
                  <a:pt x="2473723" y="97149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94538" y="4962821"/>
            <a:ext cx="6478348" cy="4869631"/>
          </a:xfrm>
          <a:custGeom>
            <a:avLst/>
            <a:gdLst/>
            <a:ahLst/>
            <a:cxnLst/>
            <a:rect r="r" b="b" t="t" l="l"/>
            <a:pathLst>
              <a:path h="4869631" w="6478348">
                <a:moveTo>
                  <a:pt x="0" y="0"/>
                </a:moveTo>
                <a:lnTo>
                  <a:pt x="6478347" y="0"/>
                </a:lnTo>
                <a:lnTo>
                  <a:pt x="6478347" y="4869630"/>
                </a:lnTo>
                <a:lnTo>
                  <a:pt x="0" y="486963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80797" y="5143500"/>
            <a:ext cx="5256628" cy="2167682"/>
          </a:xfrm>
          <a:custGeom>
            <a:avLst/>
            <a:gdLst/>
            <a:ahLst/>
            <a:cxnLst/>
            <a:rect r="r" b="b" t="t" l="l"/>
            <a:pathLst>
              <a:path h="2167682" w="5256628">
                <a:moveTo>
                  <a:pt x="0" y="0"/>
                </a:moveTo>
                <a:lnTo>
                  <a:pt x="5256627" y="0"/>
                </a:lnTo>
                <a:lnTo>
                  <a:pt x="5256627" y="2167682"/>
                </a:lnTo>
                <a:lnTo>
                  <a:pt x="0" y="216768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100866" y="3217247"/>
            <a:ext cx="10086269" cy="1427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Setelah ada garis pembatas, tetap terasa ada yang kurang.</a:t>
            </a:r>
          </a:p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Yak betul, jarak antar item/cell terlalu dekat. Kalian dapat menggunakan </a:t>
            </a:r>
            <a:r>
              <a:rPr lang="en-US" sz="2400">
                <a:solidFill>
                  <a:srgbClr val="000000"/>
                </a:solidFill>
                <a:latin typeface="Now Bold"/>
              </a:rPr>
              <a:t>cellpadding </a:t>
            </a:r>
            <a:r>
              <a:rPr lang="en-US" sz="2400">
                <a:solidFill>
                  <a:srgbClr val="000000"/>
                </a:solidFill>
                <a:latin typeface="Now"/>
              </a:rPr>
              <a:t>untuk memberi jarak antar cell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24712" y="2325436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Elemen Cellpadding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5897808" y="-1029552"/>
            <a:ext cx="6511435" cy="12346104"/>
          </a:xfrm>
          <a:custGeom>
            <a:avLst/>
            <a:gdLst/>
            <a:ahLst/>
            <a:cxnLst/>
            <a:rect r="r" b="b" t="t" l="l"/>
            <a:pathLst>
              <a:path h="12346104" w="6511435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9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3702" y="741813"/>
            <a:ext cx="4947445" cy="1942997"/>
          </a:xfrm>
          <a:custGeom>
            <a:avLst/>
            <a:gdLst/>
            <a:ahLst/>
            <a:cxnLst/>
            <a:rect r="r" b="b" t="t" l="l"/>
            <a:pathLst>
              <a:path h="1942997" w="4947445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0835">
            <a:off x="3120786" y="1978851"/>
            <a:ext cx="1364676" cy="937905"/>
          </a:xfrm>
          <a:custGeom>
            <a:avLst/>
            <a:gdLst/>
            <a:ahLst/>
            <a:cxnLst/>
            <a:rect r="r" b="b" t="t" l="l"/>
            <a:pathLst>
              <a:path h="937905" w="1364676">
                <a:moveTo>
                  <a:pt x="0" y="0"/>
                </a:moveTo>
                <a:lnTo>
                  <a:pt x="1364677" y="0"/>
                </a:lnTo>
                <a:lnTo>
                  <a:pt x="1364677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06103" y="6834503"/>
            <a:ext cx="1620925" cy="2086738"/>
          </a:xfrm>
          <a:custGeom>
            <a:avLst/>
            <a:gdLst/>
            <a:ahLst/>
            <a:cxnLst/>
            <a:rect r="r" b="b" t="t" l="l"/>
            <a:pathLst>
              <a:path h="2086738" w="1620925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86740" y="7945113"/>
            <a:ext cx="3281277" cy="3239516"/>
          </a:xfrm>
          <a:custGeom>
            <a:avLst/>
            <a:gdLst/>
            <a:ahLst/>
            <a:cxnLst/>
            <a:rect r="r" b="b" t="t" l="l"/>
            <a:pathLst>
              <a:path h="3239516" w="3281277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2848" y="4837430"/>
            <a:ext cx="8272394" cy="4679334"/>
          </a:xfrm>
          <a:custGeom>
            <a:avLst/>
            <a:gdLst/>
            <a:ahLst/>
            <a:cxnLst/>
            <a:rect r="r" b="b" t="t" l="l"/>
            <a:pathLst>
              <a:path h="4679334" w="8272394">
                <a:moveTo>
                  <a:pt x="0" y="0"/>
                </a:moveTo>
                <a:lnTo>
                  <a:pt x="8272395" y="0"/>
                </a:lnTo>
                <a:lnTo>
                  <a:pt x="8272395" y="4679334"/>
                </a:lnTo>
                <a:lnTo>
                  <a:pt x="0" y="467933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86262" y="-542951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6322283" y="7945113"/>
            <a:ext cx="2280323" cy="3143302"/>
          </a:xfrm>
          <a:custGeom>
            <a:avLst/>
            <a:gdLst/>
            <a:ahLst/>
            <a:cxnLst/>
            <a:rect r="r" b="b" t="t" l="l"/>
            <a:pathLst>
              <a:path h="3143302" w="2280323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0">
            <a:off x="9605243" y="7459364"/>
            <a:ext cx="2473723" cy="971498"/>
          </a:xfrm>
          <a:custGeom>
            <a:avLst/>
            <a:gdLst/>
            <a:ahLst/>
            <a:cxnLst/>
            <a:rect r="r" b="b" t="t" l="l"/>
            <a:pathLst>
              <a:path h="971498" w="2473723">
                <a:moveTo>
                  <a:pt x="2473722" y="971499"/>
                </a:moveTo>
                <a:lnTo>
                  <a:pt x="0" y="971499"/>
                </a:lnTo>
                <a:lnTo>
                  <a:pt x="0" y="0"/>
                </a:lnTo>
                <a:lnTo>
                  <a:pt x="2473722" y="0"/>
                </a:lnTo>
                <a:lnTo>
                  <a:pt x="2473722" y="9714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806951" y="3120383"/>
            <a:ext cx="10674097" cy="1427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>
                <a:solidFill>
                  <a:srgbClr val="000000"/>
                </a:solidFill>
                <a:latin typeface="Now"/>
              </a:rPr>
              <a:t>Kalian juga dapat menambahkan warna pada tiap cell, baik secara kolom ataupun baris menggunakan elemen </a:t>
            </a:r>
            <a:r>
              <a:rPr lang="en-US" sz="2400">
                <a:solidFill>
                  <a:srgbClr val="000000"/>
                </a:solidFill>
                <a:latin typeface="Now Bold"/>
              </a:rPr>
              <a:t>bgcolor</a:t>
            </a:r>
            <a:r>
              <a:rPr lang="en-US" sz="2400">
                <a:solidFill>
                  <a:srgbClr val="000000"/>
                </a:solidFill>
                <a:latin typeface="Now"/>
              </a:rPr>
              <a:t>. Misal kita akan memberikan warna pada semua kolom 1 dan baris 1 kolom 2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475906" y="5320834"/>
            <a:ext cx="4640659" cy="1856264"/>
          </a:xfrm>
          <a:custGeom>
            <a:avLst/>
            <a:gdLst/>
            <a:ahLst/>
            <a:cxnLst/>
            <a:rect r="r" b="b" t="t" l="l"/>
            <a:pathLst>
              <a:path h="1856264" w="4640659">
                <a:moveTo>
                  <a:pt x="0" y="0"/>
                </a:moveTo>
                <a:lnTo>
                  <a:pt x="4640660" y="0"/>
                </a:lnTo>
                <a:lnTo>
                  <a:pt x="4640660" y="1856263"/>
                </a:lnTo>
                <a:lnTo>
                  <a:pt x="0" y="185626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224712" y="2325436"/>
            <a:ext cx="9838576" cy="89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>
                <a:solidFill>
                  <a:srgbClr val="000000"/>
                </a:solidFill>
                <a:latin typeface="Bryndan Write"/>
              </a:rPr>
              <a:t>Elemen Warna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DAFuZX2RcQo</dc:identifier>
  <dcterms:modified xsi:type="dcterms:W3CDTF">2011-08-01T06:04:30Z</dcterms:modified>
  <cp:revision>1</cp:revision>
  <dc:title>Pertemuan #5 - Table</dc:title>
</cp:coreProperties>
</file>